
<file path=[Content_Types].xml><?xml version="1.0" encoding="utf-8"?>
<Types xmlns="http://schemas.openxmlformats.org/package/2006/content-types">
  <Default Extension="png" ContentType="image/png"/>
  <Default Extension="webm" ContentType="video/webm"/>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6"/>
  </p:notesMasterIdLst>
  <p:sldIdLst>
    <p:sldId id="256" r:id="rId2"/>
    <p:sldId id="257" r:id="rId3"/>
    <p:sldId id="258" r:id="rId4"/>
    <p:sldId id="259" r:id="rId5"/>
    <p:sldId id="260" r:id="rId6"/>
    <p:sldId id="261" r:id="rId7"/>
    <p:sldId id="262" r:id="rId8"/>
    <p:sldId id="263" r:id="rId9"/>
    <p:sldId id="264" r:id="rId10"/>
    <p:sldId id="265" r:id="rId11"/>
    <p:sldId id="266" r:id="rId12"/>
    <p:sldId id="269" r:id="rId13"/>
    <p:sldId id="267" r:id="rId14"/>
    <p:sldId id="268" r:id="rId15"/>
  </p:sldIdLst>
  <p:sldSz cx="9144000" cy="5143500" type="screen16x9"/>
  <p:notesSz cx="6858000" cy="9144000"/>
  <p:embeddedFontLst>
    <p:embeddedFont>
      <p:font typeface="Average"/>
      <p:regular r:id="rId17"/>
    </p:embeddedFont>
    <p:embeddedFont>
      <p:font typeface="Montserrat"/>
      <p:regular r:id="rId18"/>
      <p:bold r:id="rId19"/>
      <p:italic r:id="rId20"/>
      <p:boldItalic r:id="rId21"/>
    </p:embeddedFont>
    <p:embeddedFont>
      <p:font typeface="Lato"/>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057"/>
    <p:restoredTop sz="94662"/>
  </p:normalViewPr>
  <p:slideViewPr>
    <p:cSldViewPr snapToGrid="0">
      <p:cViewPr varScale="1">
        <p:scale>
          <a:sx n="143" d="100"/>
          <a:sy n="143" d="100"/>
        </p:scale>
        <p:origin x="1236" y="10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5.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3.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jp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webm>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Shape 19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2" name="Shape 19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Shape 26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9" name="Shape 26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Shape 27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5" name="Shape 27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Shape 27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0" name="Shape 28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Shape 28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6" name="Shape 28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Shape 19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9" name="Shape 1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Shape 2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5" name="Shape 21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Shape 220"/>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1" name="Shape 2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Shape 22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7" name="Shape 22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Shape 24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5" name="Shape 24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Shape 250"/>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1" name="Shape 25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Shape 25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7" name="Shape 25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Shape 26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3" name="Shape 2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slide=id.g1f87997393_0_787"/><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1" name="Shape 11"/>
          <p:cNvGrpSpPr/>
          <p:nvPr/>
        </p:nvGrpSpPr>
        <p:grpSpPr>
          <a:xfrm>
            <a:off x="0" y="490"/>
            <a:ext cx="5153705" cy="5134399"/>
            <a:chOff x="0" y="75"/>
            <a:chExt cx="5153705" cy="5152950"/>
          </a:xfrm>
        </p:grpSpPr>
        <p:sp>
          <p:nvSpPr>
            <p:cNvPr id="12" name="Shape 1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13"/>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14"/>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 name="Shape 15"/>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6" name="Shape 16"/>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Shape 17"/>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Shape 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Shape 106"/>
          <p:cNvGrpSpPr/>
          <p:nvPr/>
        </p:nvGrpSpPr>
        <p:grpSpPr>
          <a:xfrm>
            <a:off x="4406400" y="0"/>
            <a:ext cx="4737600" cy="5143065"/>
            <a:chOff x="4406400" y="0"/>
            <a:chExt cx="4737600" cy="5143065"/>
          </a:xfrm>
        </p:grpSpPr>
        <p:sp>
          <p:nvSpPr>
            <p:cNvPr id="107" name="Shape 107"/>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0" name="Shape 110"/>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1" name="Shape 1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2" name="Shape 112"/>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3" name="Shape 11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4" name="Shape 1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5" name="Shape 115"/>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6" name="Shape 116"/>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7" name="Shape 117"/>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8" name="Shape 118"/>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9" name="Shape 119"/>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0" name="Shape 120"/>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1" name="Shape 12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2" name="Shape 122"/>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3" name="Shape 12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4" name="Shape 12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25" name="Shape 125"/>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Shape 126"/>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Shape 1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Shape 1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130"/>
        <p:cNvGrpSpPr/>
        <p:nvPr/>
      </p:nvGrpSpPr>
      <p:grpSpPr>
        <a:xfrm>
          <a:off x="0" y="0"/>
          <a:ext cx="0" cy="0"/>
          <a:chOff x="0" y="0"/>
          <a:chExt cx="0" cy="0"/>
        </a:xfrm>
      </p:grpSpPr>
      <p:grpSp>
        <p:nvGrpSpPr>
          <p:cNvPr id="131" name="Shape 131"/>
          <p:cNvGrpSpPr/>
          <p:nvPr/>
        </p:nvGrpSpPr>
        <p:grpSpPr>
          <a:xfrm>
            <a:off x="4406400" y="0"/>
            <a:ext cx="4737600" cy="5143065"/>
            <a:chOff x="4406400" y="0"/>
            <a:chExt cx="4737600" cy="5143065"/>
          </a:xfrm>
        </p:grpSpPr>
        <p:sp>
          <p:nvSpPr>
            <p:cNvPr id="132" name="Shape 132"/>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3" name="Shape 13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4" name="Shape 13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5" name="Shape 135"/>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6" name="Shape 136"/>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7" name="Shape 137"/>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8" name="Shape 138"/>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9" name="Shape 139"/>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0" name="Shape 140"/>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1" name="Shape 14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2" name="Shape 142"/>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3" name="Shape 14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4" name="Shape 14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5" name="Shape 145"/>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6" name="Shape 146"/>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7" name="Shape 147"/>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8" name="Shape 148"/>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9" name="Shape 149"/>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50" name="Shape 1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GB"/>
              <a:t>‹#›</a:t>
            </a:fld>
            <a:endParaRPr/>
          </a:p>
        </p:txBody>
      </p:sp>
      <p:sp>
        <p:nvSpPr>
          <p:cNvPr id="151" name="Shape 15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152"/>
        <p:cNvGrpSpPr/>
        <p:nvPr/>
      </p:nvGrpSpPr>
      <p:grpSpPr>
        <a:xfrm>
          <a:off x="0" y="0"/>
          <a:ext cx="0" cy="0"/>
          <a:chOff x="0" y="0"/>
          <a:chExt cx="0" cy="0"/>
        </a:xfrm>
      </p:grpSpPr>
      <p:pic>
        <p:nvPicPr>
          <p:cNvPr id="153" name="Shape 153"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154" name="Shape 15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5" name="Shape 155"/>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156" name="Shape 15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GB"/>
              <a:t>‹#›</a:t>
            </a:fld>
            <a:endParaRPr/>
          </a:p>
        </p:txBody>
      </p:sp>
      <p:sp>
        <p:nvSpPr>
          <p:cNvPr id="157" name="Shape 157">
            <a:hlinkClick r:id="rId3"/>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8" name="Shape 158">
            <a:hlinkClick r:id="rId3"/>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59" name="Shape 159">
            <a:hlinkClick r:id="rId3"/>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60" name="Shape 160">
            <a:hlinkClick r:id="rId3"/>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61" name="Shape 161"/>
          <p:cNvGrpSpPr/>
          <p:nvPr/>
        </p:nvGrpSpPr>
        <p:grpSpPr>
          <a:xfrm>
            <a:off x="0" y="381001"/>
            <a:ext cx="1037850" cy="1016287"/>
            <a:chOff x="0" y="381001"/>
            <a:chExt cx="1037850" cy="1016287"/>
          </a:xfrm>
        </p:grpSpPr>
        <p:sp>
          <p:nvSpPr>
            <p:cNvPr id="162" name="Shape 16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3" name="Shape 163"/>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164"/>
        <p:cNvGrpSpPr/>
        <p:nvPr/>
      </p:nvGrpSpPr>
      <p:grpSpPr>
        <a:xfrm>
          <a:off x="0" y="0"/>
          <a:ext cx="0" cy="0"/>
          <a:chOff x="0" y="0"/>
          <a:chExt cx="0" cy="0"/>
        </a:xfrm>
      </p:grpSpPr>
      <p:sp>
        <p:nvSpPr>
          <p:cNvPr id="165" name="Shape 165"/>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66" name="Shape 16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7" name="Shape 167"/>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168" name="Shape 168">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9" name="Shape 169">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70" name="Shape 170">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71" name="Shape 171">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72" name="Shape 172"/>
          <p:cNvGrpSpPr/>
          <p:nvPr/>
        </p:nvGrpSpPr>
        <p:grpSpPr>
          <a:xfrm>
            <a:off x="0" y="381001"/>
            <a:ext cx="1037850" cy="1016287"/>
            <a:chOff x="0" y="381001"/>
            <a:chExt cx="1037850" cy="1016287"/>
          </a:xfrm>
        </p:grpSpPr>
        <p:sp>
          <p:nvSpPr>
            <p:cNvPr id="173" name="Shape 17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4" name="Shape 17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75" name="Shape 175"/>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76" name="Shape 17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79" name="Shape 179"/>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0" name="Shape 180">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1" name="Shape 181">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82" name="Shape 182">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83" name="Shape 183">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84" name="Shape 184"/>
          <p:cNvGrpSpPr/>
          <p:nvPr/>
        </p:nvGrpSpPr>
        <p:grpSpPr>
          <a:xfrm>
            <a:off x="0" y="381001"/>
            <a:ext cx="1037850" cy="1016287"/>
            <a:chOff x="0" y="381001"/>
            <a:chExt cx="1037850" cy="1016287"/>
          </a:xfrm>
        </p:grpSpPr>
        <p:sp>
          <p:nvSpPr>
            <p:cNvPr id="185" name="Shape 18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6" name="Shape 18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87" name="Shape 18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88" name="Shape 18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GB"/>
              <a:t>‹#›</a:t>
            </a:fld>
            <a:endParaRPr/>
          </a:p>
        </p:txBody>
      </p:sp>
      <p:sp>
        <p:nvSpPr>
          <p:cNvPr id="189" name="Shape 189"/>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Shape 20"/>
          <p:cNvGrpSpPr/>
          <p:nvPr/>
        </p:nvGrpSpPr>
        <p:grpSpPr>
          <a:xfrm>
            <a:off x="4406400" y="0"/>
            <a:ext cx="4737600" cy="5143065"/>
            <a:chOff x="4406400" y="0"/>
            <a:chExt cx="4737600" cy="5143065"/>
          </a:xfrm>
        </p:grpSpPr>
        <p:sp>
          <p:nvSpPr>
            <p:cNvPr id="21" name="Shape 2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 name="Shape 22"/>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 name="Shape 2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 name="Shape 2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 name="Shape 25"/>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Shape 26"/>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Shape 27"/>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 name="Shape 28"/>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 name="Shape 29"/>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 name="Shape 30"/>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 name="Shape 3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 name="Shape 32"/>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Shape 3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Shape 3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Shape 35"/>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 name="Shape 36"/>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 name="Shape 38"/>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39" name="Shape 39"/>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Shape 42"/>
          <p:cNvGrpSpPr/>
          <p:nvPr/>
        </p:nvGrpSpPr>
        <p:grpSpPr>
          <a:xfrm>
            <a:off x="0" y="381001"/>
            <a:ext cx="1037850" cy="1016287"/>
            <a:chOff x="0" y="381001"/>
            <a:chExt cx="1037850" cy="1016287"/>
          </a:xfrm>
        </p:grpSpPr>
        <p:sp>
          <p:nvSpPr>
            <p:cNvPr id="43" name="Shape 4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4" name="Shape 4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45" name="Shape 4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Shape 4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Shape 49"/>
          <p:cNvGrpSpPr/>
          <p:nvPr/>
        </p:nvGrpSpPr>
        <p:grpSpPr>
          <a:xfrm>
            <a:off x="0" y="381001"/>
            <a:ext cx="1037850" cy="1016287"/>
            <a:chOff x="0" y="381001"/>
            <a:chExt cx="1037850" cy="1016287"/>
          </a:xfrm>
        </p:grpSpPr>
        <p:sp>
          <p:nvSpPr>
            <p:cNvPr id="50" name="Shape 5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 name="Shape 5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52" name="Shape 5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Shape 53"/>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Shape 54"/>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Shape 5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Shape 57"/>
          <p:cNvGrpSpPr/>
          <p:nvPr/>
        </p:nvGrpSpPr>
        <p:grpSpPr>
          <a:xfrm>
            <a:off x="0" y="381001"/>
            <a:ext cx="1037850" cy="1016287"/>
            <a:chOff x="0" y="381001"/>
            <a:chExt cx="1037850" cy="1016287"/>
          </a:xfrm>
        </p:grpSpPr>
        <p:sp>
          <p:nvSpPr>
            <p:cNvPr id="58" name="Shape 5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9" name="Shape 5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60" name="Shape 6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Shape 6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Shape 63"/>
          <p:cNvGrpSpPr/>
          <p:nvPr/>
        </p:nvGrpSpPr>
        <p:grpSpPr>
          <a:xfrm>
            <a:off x="0" y="381001"/>
            <a:ext cx="1037850" cy="1016287"/>
            <a:chOff x="0" y="381001"/>
            <a:chExt cx="1037850" cy="1016287"/>
          </a:xfrm>
        </p:grpSpPr>
        <p:sp>
          <p:nvSpPr>
            <p:cNvPr id="64" name="Shape 6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5" name="Shape 6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66" name="Shape 66"/>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Shape 6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8" name="Shape 6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Shape 70"/>
          <p:cNvGrpSpPr/>
          <p:nvPr/>
        </p:nvGrpSpPr>
        <p:grpSpPr>
          <a:xfrm>
            <a:off x="4406400" y="0"/>
            <a:ext cx="4737600" cy="5143500"/>
            <a:chOff x="4406400" y="0"/>
            <a:chExt cx="4737600" cy="5143500"/>
          </a:xfrm>
        </p:grpSpPr>
        <p:sp>
          <p:nvSpPr>
            <p:cNvPr id="71" name="Shape 7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2" name="Shape 72"/>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3" name="Shape 73"/>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4" name="Shape 74"/>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5" name="Shape 75"/>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6" name="Shape 76"/>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7" name="Shape 77"/>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8" name="Shape 7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9" name="Shape 79"/>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0" name="Shape 80"/>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1" name="Shape 8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2" name="Shape 82"/>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3" name="Shape 83"/>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4" name="Shape 84"/>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5" name="Shape 85"/>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6" name="Shape 86"/>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7" name="Shape 87"/>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8" name="Shape 8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89" name="Shape 89"/>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Shape 9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Shape 92"/>
          <p:cNvGrpSpPr/>
          <p:nvPr/>
        </p:nvGrpSpPr>
        <p:grpSpPr>
          <a:xfrm>
            <a:off x="0" y="381001"/>
            <a:ext cx="1037850" cy="1016287"/>
            <a:chOff x="0" y="381001"/>
            <a:chExt cx="1037850" cy="1016287"/>
          </a:xfrm>
        </p:grpSpPr>
        <p:sp>
          <p:nvSpPr>
            <p:cNvPr id="93" name="Shape 9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4" name="Shape 9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95" name="Shape 95"/>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Shape 96"/>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Shape 97"/>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Shape 9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Shape 100"/>
          <p:cNvGrpSpPr/>
          <p:nvPr/>
        </p:nvGrpSpPr>
        <p:grpSpPr>
          <a:xfrm>
            <a:off x="0" y="4128572"/>
            <a:ext cx="698925" cy="684657"/>
            <a:chOff x="0" y="3785672"/>
            <a:chExt cx="698925" cy="684657"/>
          </a:xfrm>
        </p:grpSpPr>
        <p:sp>
          <p:nvSpPr>
            <p:cNvPr id="101" name="Shape 101"/>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2" name="Shape 102"/>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03" name="Shape 10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104" name="Shape 10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1.xml"/><Relationship Id="rId2" Type="http://schemas.openxmlformats.org/officeDocument/2006/relationships/video" Target="../media/media1.webm"/><Relationship Id="rId1" Type="http://schemas.microsoft.com/office/2007/relationships/media" Target="../media/media1.webm"/><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hyperlink" Target="#slide=id.g3682a55d17_0_186"/><Relationship Id="rId13" Type="http://schemas.openxmlformats.org/officeDocument/2006/relationships/hyperlink" Target="#slide=id.g378ed8b3cf_0_0"/><Relationship Id="rId3" Type="http://schemas.openxmlformats.org/officeDocument/2006/relationships/hyperlink" Target="#slide=id.g1f87997393_0_821"/><Relationship Id="rId7" Type="http://schemas.openxmlformats.org/officeDocument/2006/relationships/hyperlink" Target="#slide=id.g1f87997393_0_971"/><Relationship Id="rId12" Type="http://schemas.openxmlformats.org/officeDocument/2006/relationships/hyperlink" Target="#slide=id.g3682a55d17_0_201"/><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hyperlink" Target="#slide=id.g1f87997393_0_864"/><Relationship Id="rId11" Type="http://schemas.openxmlformats.org/officeDocument/2006/relationships/hyperlink" Target="#slide=id.g3682a55d17_0_218"/><Relationship Id="rId5" Type="http://schemas.openxmlformats.org/officeDocument/2006/relationships/hyperlink" Target="#slide=id.g3682a55d17_0_191"/><Relationship Id="rId10" Type="http://schemas.openxmlformats.org/officeDocument/2006/relationships/hyperlink" Target="#slide=id.g3682a55d17_0_212"/><Relationship Id="rId4" Type="http://schemas.openxmlformats.org/officeDocument/2006/relationships/hyperlink" Target="#slide=id.g3682a55d17_0_207"/><Relationship Id="rId9" Type="http://schemas.openxmlformats.org/officeDocument/2006/relationships/hyperlink" Target="#slide=id.g1f87997393_0_1053"/><Relationship Id="rId14" Type="http://schemas.openxmlformats.org/officeDocument/2006/relationships/hyperlink" Target="#slide=id.g378ed8b3cf_0_5"/></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Shape 194"/>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CALM: A Smart Traffic Controller</a:t>
            </a:r>
            <a:endParaRPr/>
          </a:p>
        </p:txBody>
      </p:sp>
      <p:sp>
        <p:nvSpPr>
          <p:cNvPr id="195" name="Shape 195"/>
          <p:cNvSpPr txBox="1">
            <a:spLocks noGrp="1"/>
          </p:cNvSpPr>
          <p:nvPr>
            <p:ph type="subTitle" idx="1"/>
          </p:nvPr>
        </p:nvSpPr>
        <p:spPr>
          <a:xfrm>
            <a:off x="6135750" y="3489750"/>
            <a:ext cx="2418900" cy="12690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1600"/>
              </a:spcAft>
              <a:buNone/>
            </a:pPr>
            <a:r>
              <a:rPr lang="en-GB"/>
              <a:t>Group 6:</a:t>
            </a:r>
            <a:br>
              <a:rPr lang="en-GB"/>
            </a:br>
            <a:r>
              <a:rPr lang="en-GB"/>
              <a:t>    </a:t>
            </a:r>
            <a:r>
              <a:rPr lang="en-GB" b="1">
                <a:solidFill>
                  <a:srgbClr val="FFFF00"/>
                </a:solidFill>
              </a:rPr>
              <a:t>C</a:t>
            </a:r>
            <a:r>
              <a:rPr lang="en-GB"/>
              <a:t>hristine Edwards</a:t>
            </a:r>
            <a:br>
              <a:rPr lang="en-GB"/>
            </a:br>
            <a:r>
              <a:rPr lang="en-GB"/>
              <a:t>    </a:t>
            </a:r>
            <a:r>
              <a:rPr lang="en-GB" b="1">
                <a:solidFill>
                  <a:srgbClr val="FFFF00"/>
                </a:solidFill>
              </a:rPr>
              <a:t>A</a:t>
            </a:r>
            <a:r>
              <a:rPr lang="en-GB"/>
              <a:t>nam Khan</a:t>
            </a:r>
            <a:br>
              <a:rPr lang="en-GB"/>
            </a:br>
            <a:r>
              <a:rPr lang="en-GB"/>
              <a:t>    </a:t>
            </a:r>
            <a:r>
              <a:rPr lang="en-GB" b="1">
                <a:solidFill>
                  <a:srgbClr val="FFFF00"/>
                </a:solidFill>
              </a:rPr>
              <a:t>L</a:t>
            </a:r>
            <a:r>
              <a:rPr lang="en-GB"/>
              <a:t>loyd Martin</a:t>
            </a:r>
            <a:br>
              <a:rPr lang="en-GB"/>
            </a:br>
            <a:r>
              <a:rPr lang="en-GB"/>
              <a:t>    </a:t>
            </a:r>
            <a:r>
              <a:rPr lang="en-GB" b="1">
                <a:solidFill>
                  <a:srgbClr val="FFFF00"/>
                </a:solidFill>
              </a:rPr>
              <a:t>M</a:t>
            </a:r>
            <a:r>
              <a:rPr lang="en-GB"/>
              <a:t>ichael Schwoegl</a:t>
            </a:r>
            <a:endParaRPr/>
          </a:p>
        </p:txBody>
      </p:sp>
      <p:sp>
        <p:nvSpPr>
          <p:cNvPr id="196" name="Shape 196"/>
          <p:cNvSpPr txBox="1"/>
          <p:nvPr/>
        </p:nvSpPr>
        <p:spPr>
          <a:xfrm>
            <a:off x="3537150" y="2836325"/>
            <a:ext cx="3207900" cy="7533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GB" sz="1000" i="1">
                <a:solidFill>
                  <a:srgbClr val="FFFFFF"/>
                </a:solidFill>
                <a:latin typeface="Montserrat"/>
                <a:ea typeface="Montserrat"/>
                <a:cs typeface="Montserrat"/>
                <a:sym typeface="Montserrat"/>
              </a:rPr>
              <a:t>The Pennsylvania State University</a:t>
            </a:r>
            <a:endParaRPr sz="1000" i="1">
              <a:solidFill>
                <a:srgbClr val="FFFFFF"/>
              </a:solidFill>
              <a:latin typeface="Montserrat"/>
              <a:ea typeface="Montserrat"/>
              <a:cs typeface="Montserrat"/>
              <a:sym typeface="Montserrat"/>
            </a:endParaRPr>
          </a:p>
          <a:p>
            <a:pPr marL="0" lvl="0" indent="0">
              <a:spcBef>
                <a:spcPts val="0"/>
              </a:spcBef>
              <a:spcAft>
                <a:spcPts val="0"/>
              </a:spcAft>
              <a:buNone/>
            </a:pPr>
            <a:r>
              <a:rPr lang="en-GB" sz="1000" i="1">
                <a:solidFill>
                  <a:srgbClr val="FFFFFF"/>
                </a:solidFill>
                <a:latin typeface="Montserrat"/>
                <a:ea typeface="Montserrat"/>
                <a:cs typeface="Montserrat"/>
                <a:sym typeface="Montserrat"/>
              </a:rPr>
              <a:t>Spring 2018 Software Engineering Studio</a:t>
            </a:r>
            <a:endParaRPr sz="1000" i="1">
              <a:solidFill>
                <a:srgbClr val="FFFFFF"/>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a:t>Primary Features</a:t>
            </a:r>
            <a:endParaRPr/>
          </a:p>
        </p:txBody>
      </p:sp>
      <p:sp>
        <p:nvSpPr>
          <p:cNvPr id="272" name="Shape 272"/>
          <p:cNvSpPr txBox="1"/>
          <p:nvPr/>
        </p:nvSpPr>
        <p:spPr>
          <a:xfrm>
            <a:off x="1458000" y="1235250"/>
            <a:ext cx="7038900" cy="3537000"/>
          </a:xfrm>
          <a:prstGeom prst="rect">
            <a:avLst/>
          </a:prstGeom>
          <a:noFill/>
          <a:ln>
            <a:noFill/>
          </a:ln>
        </p:spPr>
        <p:txBody>
          <a:bodyPr spcFirstLastPara="1" wrap="square" lIns="91425" tIns="91425" rIns="91425" bIns="91425" anchor="t" anchorCtr="0">
            <a:noAutofit/>
          </a:bodyPr>
          <a:lstStyle/>
          <a:p>
            <a:pPr marL="457200" lvl="0" indent="-317500" rtl="0">
              <a:lnSpc>
                <a:spcPct val="100000"/>
              </a:lnSpc>
              <a:spcBef>
                <a:spcPts val="0"/>
              </a:spcBef>
              <a:spcAft>
                <a:spcPts val="0"/>
              </a:spcAft>
              <a:buClr>
                <a:srgbClr val="FFFFFF"/>
              </a:buClr>
              <a:buSzPts val="1400"/>
              <a:buAutoNum type="arabicPeriod"/>
            </a:pPr>
            <a:r>
              <a:rPr lang="en-GB">
                <a:solidFill>
                  <a:srgbClr val="FFFFFF"/>
                </a:solidFill>
              </a:rPr>
              <a:t>Use of standard traffic video cameras provide accurate real-time identification of vehicles and pedestrians, including emergency vehicles.</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Multiple traffic light control algorithms are provided:</a:t>
            </a:r>
            <a:endParaRPr>
              <a:solidFill>
                <a:srgbClr val="FFFFFF"/>
              </a:solidFill>
            </a:endParaRPr>
          </a:p>
          <a:p>
            <a:pPr marL="914400" lvl="1" indent="-317500" rtl="0">
              <a:lnSpc>
                <a:spcPct val="100000"/>
              </a:lnSpc>
              <a:spcBef>
                <a:spcPts val="1000"/>
              </a:spcBef>
              <a:spcAft>
                <a:spcPts val="0"/>
              </a:spcAft>
              <a:buClr>
                <a:srgbClr val="FFFFFF"/>
              </a:buClr>
              <a:buSzPts val="1400"/>
              <a:buAutoNum type="alphaLcPeriod"/>
            </a:pPr>
            <a:r>
              <a:rPr lang="en-GB">
                <a:solidFill>
                  <a:srgbClr val="FFFFFF"/>
                </a:solidFill>
              </a:rPr>
              <a:t>On-Demand: intelligent algorithms grant green lights faster, more reliably, and faster than simple timer-based systems.</a:t>
            </a:r>
            <a:endParaRPr>
              <a:solidFill>
                <a:srgbClr val="FFFFFF"/>
              </a:solidFill>
            </a:endParaRPr>
          </a:p>
          <a:p>
            <a:pPr marL="914400" lvl="1" indent="-317500" rtl="0">
              <a:lnSpc>
                <a:spcPct val="100000"/>
              </a:lnSpc>
              <a:spcBef>
                <a:spcPts val="1000"/>
              </a:spcBef>
              <a:spcAft>
                <a:spcPts val="0"/>
              </a:spcAft>
              <a:buClr>
                <a:srgbClr val="FFFFFF"/>
              </a:buClr>
              <a:buSzPts val="1400"/>
              <a:buAutoNum type="alphaLcPeriod"/>
            </a:pPr>
            <a:r>
              <a:rPr lang="en-GB">
                <a:solidFill>
                  <a:srgbClr val="FFFFFF"/>
                </a:solidFill>
              </a:rPr>
              <a:t>Manual: signals rotate based on a configurable timer setting.</a:t>
            </a:r>
            <a:endParaRPr>
              <a:solidFill>
                <a:srgbClr val="FFFFFF"/>
              </a:solidFill>
            </a:endParaRPr>
          </a:p>
          <a:p>
            <a:pPr marL="914400" lvl="1" indent="-317500" rtl="0">
              <a:lnSpc>
                <a:spcPct val="100000"/>
              </a:lnSpc>
              <a:spcBef>
                <a:spcPts val="1000"/>
              </a:spcBef>
              <a:spcAft>
                <a:spcPts val="0"/>
              </a:spcAft>
              <a:buClr>
                <a:srgbClr val="FFFFFF"/>
              </a:buClr>
              <a:buSzPts val="1400"/>
              <a:buAutoNum type="alphaLcPeriod"/>
            </a:pPr>
            <a:r>
              <a:rPr lang="en-GB">
                <a:solidFill>
                  <a:srgbClr val="FFFFFF"/>
                </a:solidFill>
              </a:rPr>
              <a:t>Failsafe: all signals blink red during power outages, etc.</a:t>
            </a:r>
            <a:endParaRPr>
              <a:solidFill>
                <a:srgbClr val="FFFFFF"/>
              </a:solidFill>
            </a:endParaRPr>
          </a:p>
          <a:p>
            <a:pPr marL="914400" lvl="1" indent="-317500" rtl="0">
              <a:lnSpc>
                <a:spcPct val="100000"/>
              </a:lnSpc>
              <a:spcBef>
                <a:spcPts val="1000"/>
              </a:spcBef>
              <a:spcAft>
                <a:spcPts val="0"/>
              </a:spcAft>
              <a:buClr>
                <a:srgbClr val="FFFFFF"/>
              </a:buClr>
              <a:buSzPts val="1400"/>
              <a:buAutoNum type="alphaLcPeriod"/>
            </a:pPr>
            <a:r>
              <a:rPr lang="en-GB">
                <a:solidFill>
                  <a:srgbClr val="FFFFFF"/>
                </a:solidFill>
              </a:rPr>
              <a:t>Override: emergency vehicles gain full access to intersections.</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Configuration is flexible and easy to use.</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Events and metrics are recorded to a standard SQL database.</a:t>
            </a:r>
            <a:endParaRPr>
              <a:solidFill>
                <a:srgbClr val="FFFFFF"/>
              </a:solidFill>
            </a:endParaRPr>
          </a:p>
          <a:p>
            <a:pPr marL="457200" lvl="0" indent="-317500" rtl="0">
              <a:lnSpc>
                <a:spcPct val="100000"/>
              </a:lnSpc>
              <a:spcBef>
                <a:spcPts val="1000"/>
              </a:spcBef>
              <a:spcAft>
                <a:spcPts val="1000"/>
              </a:spcAft>
              <a:buClr>
                <a:srgbClr val="FFFFFF"/>
              </a:buClr>
              <a:buSzPts val="1400"/>
              <a:buAutoNum type="arabicPeriod"/>
            </a:pPr>
            <a:r>
              <a:rPr lang="en-GB">
                <a:solidFill>
                  <a:srgbClr val="FFFFFF"/>
                </a:solidFill>
              </a:rPr>
              <a:t>Built-in simulator for configuration and functional validation.</a:t>
            </a:r>
            <a:endParaRPr>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Shape 277"/>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Product Demo</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simulator_final">
            <a:hlinkClick r:id="" action="ppaction://media"/>
            <a:extLst>
              <a:ext uri="{FF2B5EF4-FFF2-40B4-BE49-F238E27FC236}">
                <a16:creationId xmlns:a16="http://schemas.microsoft.com/office/drawing/2014/main" id="{74EEC449-8E8B-4FFF-AA82-FA6176C4990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0" y="0"/>
            <a:ext cx="9144000" cy="5143500"/>
          </a:xfrm>
          <a:prstGeom prst="rect">
            <a:avLst/>
          </a:prstGeom>
        </p:spPr>
      </p:pic>
    </p:spTree>
    <p:extLst>
      <p:ext uri="{BB962C8B-B14F-4D97-AF65-F5344CB8AC3E}">
        <p14:creationId xmlns:p14="http://schemas.microsoft.com/office/powerpoint/2010/main" val="11525057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20923"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Shape 28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a:t>Future Enhancements</a:t>
            </a:r>
            <a:endParaRPr/>
          </a:p>
        </p:txBody>
      </p:sp>
      <p:sp>
        <p:nvSpPr>
          <p:cNvPr id="283" name="Shape 283"/>
          <p:cNvSpPr txBox="1"/>
          <p:nvPr/>
        </p:nvSpPr>
        <p:spPr>
          <a:xfrm>
            <a:off x="1458000" y="1235250"/>
            <a:ext cx="7038900" cy="3537000"/>
          </a:xfrm>
          <a:prstGeom prst="rect">
            <a:avLst/>
          </a:prstGeom>
          <a:noFill/>
          <a:ln>
            <a:noFill/>
          </a:ln>
        </p:spPr>
        <p:txBody>
          <a:bodyPr spcFirstLastPara="1" wrap="square" lIns="91425" tIns="91425" rIns="91425" bIns="91425" anchor="t" anchorCtr="0">
            <a:noAutofit/>
          </a:bodyPr>
          <a:lstStyle/>
          <a:p>
            <a:pPr marL="457200" lvl="0" indent="-317500" rtl="0">
              <a:lnSpc>
                <a:spcPct val="100000"/>
              </a:lnSpc>
              <a:spcBef>
                <a:spcPts val="0"/>
              </a:spcBef>
              <a:spcAft>
                <a:spcPts val="0"/>
              </a:spcAft>
              <a:buClr>
                <a:srgbClr val="FFFFFF"/>
              </a:buClr>
              <a:buSzPts val="1400"/>
              <a:buAutoNum type="arabicPeriod"/>
            </a:pPr>
            <a:r>
              <a:rPr lang="en-GB">
                <a:solidFill>
                  <a:srgbClr val="FFFFFF"/>
                </a:solidFill>
              </a:rPr>
              <a:t>Per-lane traffic video cameras for more accurate vehicle management.</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Secure remote control with on-site manual override.</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Remote public access to view intersection congestion.</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Pedestrian walking signal prediction and control.</a:t>
            </a:r>
            <a:endParaRPr>
              <a:solidFill>
                <a:srgbClr val="FFFFFF"/>
              </a:solidFill>
            </a:endParaRPr>
          </a:p>
          <a:p>
            <a:pPr marL="457200" lvl="0" indent="-317500" rtl="0">
              <a:lnSpc>
                <a:spcPct val="100000"/>
              </a:lnSpc>
              <a:spcBef>
                <a:spcPts val="1000"/>
              </a:spcBef>
              <a:spcAft>
                <a:spcPts val="1000"/>
              </a:spcAft>
              <a:buClr>
                <a:srgbClr val="FFFFFF"/>
              </a:buClr>
              <a:buSzPts val="1400"/>
              <a:buAutoNum type="arabicPeriod"/>
            </a:pPr>
            <a:r>
              <a:rPr lang="en-GB">
                <a:solidFill>
                  <a:srgbClr val="FFFFFF"/>
                </a:solidFill>
              </a:rPr>
              <a:t>Collision recognition and traffic coordination.</a:t>
            </a:r>
            <a:endParaRPr>
              <a:solidFill>
                <a:srgbClr val="FFFFFF"/>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Shape 288"/>
          <p:cNvSpPr txBox="1">
            <a:spLocks noGrp="1"/>
          </p:cNvSpPr>
          <p:nvPr>
            <p:ph type="title"/>
          </p:nvPr>
        </p:nvSpPr>
        <p:spPr>
          <a:xfrm>
            <a:off x="645300" y="1833775"/>
            <a:ext cx="3063300" cy="692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a:t>Thank you!</a:t>
            </a:r>
            <a:endParaRPr/>
          </a:p>
        </p:txBody>
      </p:sp>
      <p:sp>
        <p:nvSpPr>
          <p:cNvPr id="289" name="Shape 289"/>
          <p:cNvSpPr txBox="1">
            <a:spLocks noGrp="1"/>
          </p:cNvSpPr>
          <p:nvPr>
            <p:ph type="body" idx="1"/>
          </p:nvPr>
        </p:nvSpPr>
        <p:spPr>
          <a:xfrm>
            <a:off x="645300" y="2963250"/>
            <a:ext cx="3063300" cy="6513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GB" sz="1100" i="1">
                <a:latin typeface="Arial"/>
                <a:ea typeface="Arial"/>
                <a:cs typeface="Arial"/>
                <a:sym typeface="Arial"/>
              </a:rPr>
              <a:t>Answers to questions and additional literature are available upon request.</a:t>
            </a:r>
            <a:endParaRPr sz="1100" i="1">
              <a:solidFill>
                <a:srgbClr val="000000"/>
              </a:solidFill>
              <a:latin typeface="Arial"/>
              <a:ea typeface="Arial"/>
              <a:cs typeface="Arial"/>
              <a:sym typeface="Arial"/>
            </a:endParaRPr>
          </a:p>
        </p:txBody>
      </p:sp>
      <p:grpSp>
        <p:nvGrpSpPr>
          <p:cNvPr id="290" name="Shape 290"/>
          <p:cNvGrpSpPr/>
          <p:nvPr/>
        </p:nvGrpSpPr>
        <p:grpSpPr>
          <a:xfrm>
            <a:off x="4066820" y="1553491"/>
            <a:ext cx="3159984" cy="2439109"/>
            <a:chOff x="3553042" y="1657806"/>
            <a:chExt cx="3461100" cy="2671532"/>
          </a:xfrm>
        </p:grpSpPr>
        <p:sp>
          <p:nvSpPr>
            <p:cNvPr id="291" name="Shape 291"/>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2" name="Shape 292"/>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93" name="Shape 293"/>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4" name="Shape 294"/>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5" name="Shape 295"/>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6" name="Shape 29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7" name="Shape 297"/>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8" name="Shape 298"/>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299" name="Shape 299" descr="offset_comp_342327_edited.jpg"/>
          <p:cNvPicPr preferRelativeResize="0"/>
          <p:nvPr/>
        </p:nvPicPr>
        <p:blipFill rotWithShape="1">
          <a:blip r:embed="rId3">
            <a:alphaModFix/>
          </a:blip>
          <a:srcRect l="45356" t="50734" r="19582" b="26215"/>
          <a:stretch/>
        </p:blipFill>
        <p:spPr>
          <a:xfrm>
            <a:off x="4115130" y="1605638"/>
            <a:ext cx="3063300" cy="1745700"/>
          </a:xfrm>
          <a:prstGeom prst="rect">
            <a:avLst/>
          </a:prstGeom>
          <a:noFill/>
          <a:ln>
            <a:noFill/>
          </a:ln>
        </p:spPr>
      </p:pic>
      <p:sp>
        <p:nvSpPr>
          <p:cNvPr id="300" name="Shape 300"/>
          <p:cNvSpPr/>
          <p:nvPr/>
        </p:nvSpPr>
        <p:spPr>
          <a:xfrm flipH="1">
            <a:off x="4114917" y="1606596"/>
            <a:ext cx="3063300" cy="17433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301" name="Shape 301"/>
          <p:cNvGrpSpPr/>
          <p:nvPr/>
        </p:nvGrpSpPr>
        <p:grpSpPr>
          <a:xfrm>
            <a:off x="6762480" y="2546254"/>
            <a:ext cx="1024386" cy="1522884"/>
            <a:chOff x="6505573" y="2745170"/>
            <a:chExt cx="1122000" cy="1668000"/>
          </a:xfrm>
        </p:grpSpPr>
        <p:sp>
          <p:nvSpPr>
            <p:cNvPr id="302" name="Shape 302"/>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03" name="Shape 303"/>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04" name="Shape 304"/>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5" name="Shape 305"/>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306" name="Shape 306" descr="offset_comp_342327_edited.jpg"/>
          <p:cNvPicPr preferRelativeResize="0"/>
          <p:nvPr/>
        </p:nvPicPr>
        <p:blipFill rotWithShape="1">
          <a:blip r:embed="rId3">
            <a:alphaModFix/>
          </a:blip>
          <a:srcRect l="53168" t="53058" r="26238" b="16020"/>
          <a:stretch/>
        </p:blipFill>
        <p:spPr>
          <a:xfrm>
            <a:off x="6762097" y="2613771"/>
            <a:ext cx="1024200" cy="1333200"/>
          </a:xfrm>
          <a:prstGeom prst="rect">
            <a:avLst/>
          </a:prstGeom>
          <a:noFill/>
          <a:ln>
            <a:noFill/>
          </a:ln>
        </p:spPr>
      </p:pic>
      <p:sp>
        <p:nvSpPr>
          <p:cNvPr id="307" name="Shape 307"/>
          <p:cNvSpPr/>
          <p:nvPr/>
        </p:nvSpPr>
        <p:spPr>
          <a:xfrm flipH="1">
            <a:off x="6762011" y="2613990"/>
            <a:ext cx="1024200" cy="13332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308" name="Shape 308"/>
          <p:cNvGrpSpPr/>
          <p:nvPr/>
        </p:nvGrpSpPr>
        <p:grpSpPr>
          <a:xfrm>
            <a:off x="6405845" y="3121897"/>
            <a:ext cx="520684" cy="1036470"/>
            <a:chOff x="9543736" y="4486132"/>
            <a:chExt cx="570300" cy="1135235"/>
          </a:xfrm>
        </p:grpSpPr>
        <p:sp>
          <p:nvSpPr>
            <p:cNvPr id="309" name="Shape 309"/>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0" name="Shape 310"/>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1" name="Shape 311"/>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2" name="Shape 312"/>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313" name="Shape 313" descr="offset_comp_342327_edited.jpg"/>
          <p:cNvPicPr preferRelativeResize="0"/>
          <p:nvPr/>
        </p:nvPicPr>
        <p:blipFill rotWithShape="1">
          <a:blip r:embed="rId3">
            <a:alphaModFix/>
          </a:blip>
          <a:srcRect l="41330" t="42211" r="47980" b="36733"/>
          <a:stretch/>
        </p:blipFill>
        <p:spPr>
          <a:xfrm>
            <a:off x="6405412" y="3121559"/>
            <a:ext cx="520500" cy="888900"/>
          </a:xfrm>
          <a:prstGeom prst="round2SameRect">
            <a:avLst>
              <a:gd name="adj1" fmla="val 4129"/>
              <a:gd name="adj2" fmla="val 0"/>
            </a:avLst>
          </a:prstGeom>
          <a:noFill/>
          <a:ln>
            <a:noFill/>
          </a:ln>
        </p:spPr>
      </p:pic>
      <p:sp>
        <p:nvSpPr>
          <p:cNvPr id="314" name="Shape 314"/>
          <p:cNvSpPr/>
          <p:nvPr/>
        </p:nvSpPr>
        <p:spPr>
          <a:xfrm flipH="1">
            <a:off x="6405284" y="3142709"/>
            <a:ext cx="520500" cy="8679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315" name="Shape 315"/>
          <p:cNvGrpSpPr/>
          <p:nvPr/>
        </p:nvGrpSpPr>
        <p:grpSpPr>
          <a:xfrm>
            <a:off x="7564804" y="3443361"/>
            <a:ext cx="455496" cy="692277"/>
            <a:chOff x="7384375" y="3728000"/>
            <a:chExt cx="498900" cy="758244"/>
          </a:xfrm>
        </p:grpSpPr>
        <p:sp>
          <p:nvSpPr>
            <p:cNvPr id="316" name="Shape 316"/>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7" name="Shape 317"/>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8" name="Shape 318"/>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9" name="Shape 319"/>
            <p:cNvSpPr/>
            <p:nvPr/>
          </p:nvSpPr>
          <p:spPr>
            <a:xfrm>
              <a:off x="7384375" y="3860325"/>
              <a:ext cx="498900" cy="498900"/>
            </a:xfrm>
            <a:prstGeom prst="ellipse">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grpSp>
        <p:nvGrpSpPr>
          <p:cNvPr id="320" name="Shape 320"/>
          <p:cNvGrpSpPr/>
          <p:nvPr/>
        </p:nvGrpSpPr>
        <p:grpSpPr>
          <a:xfrm>
            <a:off x="7564836" y="3561758"/>
            <a:ext cx="478081" cy="462776"/>
            <a:chOff x="7384385" y="3857442"/>
            <a:chExt cx="523637" cy="506874"/>
          </a:xfrm>
        </p:grpSpPr>
        <p:sp>
          <p:nvSpPr>
            <p:cNvPr id="321" name="Shape 321"/>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322" name="Shape 322"/>
            <p:cNvGrpSpPr/>
            <p:nvPr/>
          </p:nvGrpSpPr>
          <p:grpSpPr>
            <a:xfrm>
              <a:off x="7384385" y="3857442"/>
              <a:ext cx="523637" cy="498900"/>
              <a:chOff x="7384385" y="3857442"/>
              <a:chExt cx="523637" cy="498900"/>
            </a:xfrm>
          </p:grpSpPr>
          <p:sp>
            <p:nvSpPr>
              <p:cNvPr id="323" name="Shape 323"/>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24" name="Shape 324"/>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pic>
        <p:nvPicPr>
          <p:cNvPr id="325" name="Shape 325" descr="offset_comp_342327_edited.jpg"/>
          <p:cNvPicPr preferRelativeResize="0"/>
          <p:nvPr/>
        </p:nvPicPr>
        <p:blipFill rotWithShape="1">
          <a:blip r:embed="rId3">
            <a:alphaModFix/>
          </a:blip>
          <a:srcRect l="48584" t="47335" r="37425" b="36557"/>
          <a:stretch/>
        </p:blipFill>
        <p:spPr>
          <a:xfrm>
            <a:off x="7591905" y="3590541"/>
            <a:ext cx="400500" cy="399300"/>
          </a:xfrm>
          <a:prstGeom prst="ellipse">
            <a:avLst/>
          </a:prstGeom>
          <a:noFill/>
          <a:ln w="9525" cap="flat" cmpd="sng">
            <a:solidFill>
              <a:srgbClr val="FFFFFF"/>
            </a:solidFill>
            <a:prstDash val="solid"/>
            <a:round/>
            <a:headEnd type="none" w="sm" len="sm"/>
            <a:tailEnd type="none" w="sm" len="sm"/>
          </a:ln>
        </p:spPr>
      </p:pic>
      <p:grpSp>
        <p:nvGrpSpPr>
          <p:cNvPr id="326" name="Shape 326"/>
          <p:cNvGrpSpPr/>
          <p:nvPr/>
        </p:nvGrpSpPr>
        <p:grpSpPr>
          <a:xfrm>
            <a:off x="8110843" y="3443361"/>
            <a:ext cx="435785" cy="692277"/>
            <a:chOff x="7982421" y="3727763"/>
            <a:chExt cx="477311" cy="758244"/>
          </a:xfrm>
        </p:grpSpPr>
        <p:sp>
          <p:nvSpPr>
            <p:cNvPr id="327" name="Shape 327"/>
            <p:cNvSpPr/>
            <p:nvPr/>
          </p:nvSpPr>
          <p:spPr>
            <a:xfrm>
              <a:off x="8054507" y="3728825"/>
              <a:ext cx="316500" cy="756600"/>
            </a:xfrm>
            <a:prstGeom prst="roundRect">
              <a:avLst>
                <a:gd name="adj" fmla="val 15418"/>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28" name="Shape 328"/>
            <p:cNvSpPr/>
            <p:nvPr/>
          </p:nvSpPr>
          <p:spPr>
            <a:xfrm rot="10800000">
              <a:off x="8054264" y="4233407"/>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9" name="Shape 329"/>
            <p:cNvSpPr/>
            <p:nvPr/>
          </p:nvSpPr>
          <p:spPr>
            <a:xfrm rot="5400000">
              <a:off x="8085300" y="4276650"/>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0" name="Shape 330"/>
            <p:cNvSpPr/>
            <p:nvPr/>
          </p:nvSpPr>
          <p:spPr>
            <a:xfrm>
              <a:off x="8054261" y="3727763"/>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1" name="Shape 331"/>
            <p:cNvSpPr/>
            <p:nvPr/>
          </p:nvSpPr>
          <p:spPr>
            <a:xfrm>
              <a:off x="7991115" y="3866003"/>
              <a:ext cx="434400" cy="486900"/>
            </a:xfrm>
            <a:prstGeom prst="roundRect">
              <a:avLst>
                <a:gd name="adj" fmla="val 12273"/>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2" name="Shape 332"/>
            <p:cNvSpPr/>
            <p:nvPr/>
          </p:nvSpPr>
          <p:spPr>
            <a:xfrm>
              <a:off x="7982425" y="3884047"/>
              <a:ext cx="451800" cy="499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3" name="Shape 333"/>
            <p:cNvSpPr/>
            <p:nvPr/>
          </p:nvSpPr>
          <p:spPr>
            <a:xfrm>
              <a:off x="8408132" y="4081081"/>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4" name="Shape 334"/>
            <p:cNvSpPr/>
            <p:nvPr/>
          </p:nvSpPr>
          <p:spPr>
            <a:xfrm>
              <a:off x="7982421" y="3863888"/>
              <a:ext cx="451800" cy="5139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335" name="Shape 335" descr="offset_comp_342327_edited.jpg"/>
          <p:cNvPicPr preferRelativeResize="0"/>
          <p:nvPr/>
        </p:nvPicPr>
        <p:blipFill rotWithShape="1">
          <a:blip r:embed="rId3">
            <a:alphaModFix/>
          </a:blip>
          <a:srcRect l="49668" t="55915" r="37351" b="27092"/>
          <a:stretch/>
        </p:blipFill>
        <p:spPr>
          <a:xfrm>
            <a:off x="8127235" y="3586562"/>
            <a:ext cx="379200" cy="429900"/>
          </a:xfrm>
          <a:prstGeom prst="roundRect">
            <a:avLst>
              <a:gd name="adj" fmla="val 7794"/>
            </a:avLst>
          </a:prstGeom>
          <a:noFill/>
          <a:ln w="9525" cap="flat" cmpd="sng">
            <a:solidFill>
              <a:srgbClr val="FFFFFF"/>
            </a:solidFill>
            <a:prstDash val="solid"/>
            <a:round/>
            <a:headEnd type="none" w="sm" len="sm"/>
            <a:tailEnd type="none" w="sm" len="sm"/>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Shape 201"/>
          <p:cNvSpPr txBox="1">
            <a:spLocks noGrp="1"/>
          </p:cNvSpPr>
          <p:nvPr>
            <p:ph type="title"/>
          </p:nvPr>
        </p:nvSpPr>
        <p:spPr>
          <a:xfrm>
            <a:off x="1052550" y="513275"/>
            <a:ext cx="7038900" cy="4872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Contents</a:t>
            </a:r>
            <a:endParaRPr/>
          </a:p>
        </p:txBody>
      </p:sp>
      <p:sp>
        <p:nvSpPr>
          <p:cNvPr id="202" name="Shape 202"/>
          <p:cNvSpPr txBox="1"/>
          <p:nvPr/>
        </p:nvSpPr>
        <p:spPr>
          <a:xfrm>
            <a:off x="1328051" y="1267175"/>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a:solidFill>
                  <a:srgbClr val="FFFFFF"/>
                </a:solidFill>
                <a:uFill>
                  <a:noFill/>
                </a:uFill>
                <a:latin typeface="Montserrat"/>
                <a:ea typeface="Montserrat"/>
                <a:cs typeface="Montserrat"/>
                <a:sym typeface="Montserrat"/>
                <a:hlinkClick r:id="rId3"/>
              </a:rPr>
              <a:t>Overview</a:t>
            </a:r>
            <a:endParaRPr sz="1800">
              <a:solidFill>
                <a:srgbClr val="FFFFFF"/>
              </a:solidFill>
              <a:latin typeface="Average"/>
              <a:ea typeface="Average"/>
              <a:cs typeface="Average"/>
              <a:sym typeface="Average"/>
            </a:endParaRPr>
          </a:p>
        </p:txBody>
      </p:sp>
      <p:sp>
        <p:nvSpPr>
          <p:cNvPr id="203" name="Shape 203"/>
          <p:cNvSpPr txBox="1"/>
          <p:nvPr/>
        </p:nvSpPr>
        <p:spPr>
          <a:xfrm>
            <a:off x="1328051" y="1585926"/>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a:solidFill>
                  <a:srgbClr val="FFFFFF"/>
                </a:solidFill>
                <a:uFill>
                  <a:noFill/>
                </a:uFill>
                <a:latin typeface="Montserrat"/>
                <a:ea typeface="Montserrat"/>
                <a:cs typeface="Montserrat"/>
                <a:sym typeface="Montserrat"/>
                <a:hlinkClick r:id="rId4"/>
              </a:rPr>
              <a:t>Project Objectives</a:t>
            </a:r>
            <a:endParaRPr>
              <a:solidFill>
                <a:srgbClr val="FFFFFF"/>
              </a:solidFill>
              <a:latin typeface="Montserrat"/>
              <a:ea typeface="Montserrat"/>
              <a:cs typeface="Montserrat"/>
              <a:sym typeface="Montserrat"/>
            </a:endParaRPr>
          </a:p>
        </p:txBody>
      </p:sp>
      <p:sp>
        <p:nvSpPr>
          <p:cNvPr id="204" name="Shape 204"/>
          <p:cNvSpPr txBox="1"/>
          <p:nvPr/>
        </p:nvSpPr>
        <p:spPr>
          <a:xfrm>
            <a:off x="1328051" y="2216226"/>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a:solidFill>
                  <a:srgbClr val="FFFFFF"/>
                </a:solidFill>
                <a:uFill>
                  <a:noFill/>
                </a:uFill>
                <a:latin typeface="Montserrat"/>
                <a:ea typeface="Montserrat"/>
                <a:cs typeface="Montserrat"/>
                <a:sym typeface="Montserrat"/>
                <a:hlinkClick r:id="rId5"/>
              </a:rPr>
              <a:t>Designed for Motorists...</a:t>
            </a:r>
            <a:endParaRPr>
              <a:solidFill>
                <a:srgbClr val="FFFFFF"/>
              </a:solidFill>
              <a:latin typeface="Montserrat"/>
              <a:ea typeface="Montserrat"/>
              <a:cs typeface="Montserrat"/>
              <a:sym typeface="Montserrat"/>
            </a:endParaRPr>
          </a:p>
        </p:txBody>
      </p:sp>
      <p:sp>
        <p:nvSpPr>
          <p:cNvPr id="205" name="Shape 205"/>
          <p:cNvSpPr txBox="1"/>
          <p:nvPr/>
        </p:nvSpPr>
        <p:spPr>
          <a:xfrm>
            <a:off x="1328051" y="2541727"/>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a:solidFill>
                  <a:srgbClr val="FFFFFF"/>
                </a:solidFill>
                <a:uFill>
                  <a:noFill/>
                </a:uFill>
                <a:latin typeface="Montserrat"/>
                <a:ea typeface="Montserrat"/>
                <a:cs typeface="Montserrat"/>
                <a:sym typeface="Montserrat"/>
                <a:hlinkClick r:id="rId6"/>
              </a:rPr>
              <a:t>...And Traffic Management</a:t>
            </a:r>
            <a:endParaRPr sz="1800">
              <a:solidFill>
                <a:srgbClr val="FFFFFF"/>
              </a:solidFill>
              <a:latin typeface="Average"/>
              <a:ea typeface="Average"/>
              <a:cs typeface="Average"/>
              <a:sym typeface="Average"/>
            </a:endParaRPr>
          </a:p>
        </p:txBody>
      </p:sp>
      <p:sp>
        <p:nvSpPr>
          <p:cNvPr id="206" name="Shape 206"/>
          <p:cNvSpPr txBox="1"/>
          <p:nvPr/>
        </p:nvSpPr>
        <p:spPr>
          <a:xfrm>
            <a:off x="1328051" y="2867227"/>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a:solidFill>
                  <a:srgbClr val="FFFFFF"/>
                </a:solidFill>
                <a:uFill>
                  <a:noFill/>
                </a:uFill>
                <a:latin typeface="Montserrat"/>
                <a:ea typeface="Montserrat"/>
                <a:cs typeface="Montserrat"/>
                <a:sym typeface="Montserrat"/>
                <a:hlinkClick r:id="rId7"/>
              </a:rPr>
              <a:t>Understand the Problems</a:t>
            </a:r>
            <a:endParaRPr sz="1800">
              <a:solidFill>
                <a:srgbClr val="FFFFFF"/>
              </a:solidFill>
              <a:latin typeface="Average"/>
              <a:ea typeface="Average"/>
              <a:cs typeface="Average"/>
              <a:sym typeface="Average"/>
            </a:endParaRPr>
          </a:p>
        </p:txBody>
      </p:sp>
      <p:sp>
        <p:nvSpPr>
          <p:cNvPr id="207" name="Shape 207">
            <a:hlinkClick r:id="rId8"/>
          </p:cNvPr>
          <p:cNvSpPr txBox="1"/>
          <p:nvPr/>
        </p:nvSpPr>
        <p:spPr>
          <a:xfrm>
            <a:off x="1328048" y="3192725"/>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a:solidFill>
                  <a:srgbClr val="FFFFFF"/>
                </a:solidFill>
                <a:uFill>
                  <a:noFill/>
                </a:uFill>
                <a:latin typeface="Montserrat"/>
                <a:ea typeface="Montserrat"/>
                <a:cs typeface="Montserrat"/>
                <a:sym typeface="Montserrat"/>
                <a:hlinkClick r:id="rId9"/>
              </a:rPr>
              <a:t>Providing the Solutions</a:t>
            </a:r>
            <a:endParaRPr sz="1800">
              <a:solidFill>
                <a:srgbClr val="FFFFFF"/>
              </a:solidFill>
              <a:latin typeface="Average"/>
              <a:ea typeface="Average"/>
              <a:cs typeface="Average"/>
              <a:sym typeface="Average"/>
            </a:endParaRPr>
          </a:p>
        </p:txBody>
      </p:sp>
      <p:sp>
        <p:nvSpPr>
          <p:cNvPr id="208" name="Shape 208">
            <a:hlinkClick r:id="rId10"/>
          </p:cNvPr>
          <p:cNvSpPr txBox="1"/>
          <p:nvPr/>
        </p:nvSpPr>
        <p:spPr>
          <a:xfrm>
            <a:off x="1328048" y="3497525"/>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a:solidFill>
                  <a:srgbClr val="FFFFFF"/>
                </a:solidFill>
                <a:uFill>
                  <a:noFill/>
                </a:uFill>
                <a:latin typeface="Montserrat"/>
                <a:ea typeface="Montserrat"/>
                <a:cs typeface="Montserrat"/>
                <a:sym typeface="Montserrat"/>
                <a:hlinkClick r:id="rId11"/>
              </a:rPr>
              <a:t>Primary Features</a:t>
            </a:r>
            <a:endParaRPr sz="1800">
              <a:solidFill>
                <a:srgbClr val="FFFFFF"/>
              </a:solidFill>
              <a:latin typeface="Average"/>
              <a:ea typeface="Average"/>
              <a:cs typeface="Average"/>
              <a:sym typeface="Average"/>
            </a:endParaRPr>
          </a:p>
        </p:txBody>
      </p:sp>
      <p:sp>
        <p:nvSpPr>
          <p:cNvPr id="209" name="Shape 209"/>
          <p:cNvSpPr txBox="1"/>
          <p:nvPr/>
        </p:nvSpPr>
        <p:spPr>
          <a:xfrm>
            <a:off x="1328048" y="4107125"/>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a:solidFill>
                  <a:srgbClr val="FFFFFF"/>
                </a:solidFill>
                <a:uFill>
                  <a:noFill/>
                </a:uFill>
                <a:latin typeface="Montserrat"/>
                <a:ea typeface="Montserrat"/>
                <a:cs typeface="Montserrat"/>
                <a:sym typeface="Montserrat"/>
                <a:hlinkClick r:id="rId12"/>
              </a:rPr>
              <a:t>Future Enhancements</a:t>
            </a:r>
            <a:endParaRPr sz="1800">
              <a:solidFill>
                <a:srgbClr val="FFFFFF"/>
              </a:solidFill>
              <a:latin typeface="Average"/>
              <a:ea typeface="Average"/>
              <a:cs typeface="Average"/>
              <a:sym typeface="Average"/>
            </a:endParaRPr>
          </a:p>
        </p:txBody>
      </p:sp>
      <p:sp>
        <p:nvSpPr>
          <p:cNvPr id="210" name="Shape 210"/>
          <p:cNvSpPr txBox="1"/>
          <p:nvPr/>
        </p:nvSpPr>
        <p:spPr>
          <a:xfrm>
            <a:off x="3514950" y="1471475"/>
            <a:ext cx="40800" cy="612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211" name="Shape 211"/>
          <p:cNvSpPr txBox="1"/>
          <p:nvPr/>
        </p:nvSpPr>
        <p:spPr>
          <a:xfrm>
            <a:off x="1328051" y="1911276"/>
            <a:ext cx="3018300" cy="325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GB">
                <a:solidFill>
                  <a:srgbClr val="FFFFFF"/>
                </a:solidFill>
                <a:uFill>
                  <a:noFill/>
                </a:uFill>
                <a:latin typeface="Montserrat"/>
                <a:ea typeface="Montserrat"/>
                <a:cs typeface="Montserrat"/>
                <a:sym typeface="Montserrat"/>
                <a:hlinkClick r:id="rId13"/>
              </a:rPr>
              <a:t>Technology Summary</a:t>
            </a:r>
            <a:endParaRPr>
              <a:solidFill>
                <a:srgbClr val="FFFFFF"/>
              </a:solidFill>
              <a:latin typeface="Montserrat"/>
              <a:ea typeface="Montserrat"/>
              <a:cs typeface="Montserrat"/>
              <a:sym typeface="Montserrat"/>
            </a:endParaRPr>
          </a:p>
        </p:txBody>
      </p:sp>
      <p:sp>
        <p:nvSpPr>
          <p:cNvPr id="212" name="Shape 212">
            <a:hlinkClick r:id="rId10"/>
          </p:cNvPr>
          <p:cNvSpPr txBox="1"/>
          <p:nvPr/>
        </p:nvSpPr>
        <p:spPr>
          <a:xfrm>
            <a:off x="1328048" y="3795300"/>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a:solidFill>
                  <a:srgbClr val="FFFFFF"/>
                </a:solidFill>
                <a:uFill>
                  <a:noFill/>
                </a:uFill>
                <a:latin typeface="Montserrat"/>
                <a:ea typeface="Montserrat"/>
                <a:cs typeface="Montserrat"/>
                <a:sym typeface="Montserrat"/>
                <a:hlinkClick r:id="rId14"/>
              </a:rPr>
              <a:t>Product Demo</a:t>
            </a:r>
            <a:endParaRPr sz="1800">
              <a:solidFill>
                <a:srgbClr val="FFFFFF"/>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Shape 2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Overview</a:t>
            </a:r>
            <a:endParaRPr/>
          </a:p>
        </p:txBody>
      </p:sp>
      <p:sp>
        <p:nvSpPr>
          <p:cNvPr id="218" name="Shape 218"/>
          <p:cNvSpPr txBox="1">
            <a:spLocks noGrp="1"/>
          </p:cNvSpPr>
          <p:nvPr>
            <p:ph type="body" idx="1"/>
          </p:nvPr>
        </p:nvSpPr>
        <p:spPr>
          <a:xfrm>
            <a:off x="1297500" y="1307850"/>
            <a:ext cx="7038900" cy="3170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dirty="0"/>
              <a:t>An urban traffic management system must be robust, flexible, reliable, affordable, and perceived as friendly to motorists and pedestrians. Many systems across the country are old, inflexible, and expensive to maintain. A new system which meets all of the above requirements would be a boon, indeed.</a:t>
            </a:r>
            <a:endParaRPr dirty="0"/>
          </a:p>
          <a:p>
            <a:pPr marL="0" lvl="0" indent="0">
              <a:spcBef>
                <a:spcPts val="1600"/>
              </a:spcBef>
              <a:spcAft>
                <a:spcPts val="1600"/>
              </a:spcAft>
              <a:buNone/>
            </a:pPr>
            <a:r>
              <a:rPr lang="en-GB" dirty="0"/>
              <a:t>The CALM Traffic Controller System is a robust solution, enabling intelligent management of traffic intersections of any size and complexity. Its simple, modern design incorporates standard, tried-and-true components which makes the system both reliable and extremely affordable. Flexibility is built into every module, providing easy configuration, customization, and extensibility. Motorists and pedestrians will especially appreciate the system as it efficiently grants right-of-way with minimal waiting, reducing traffic congestion and people’s frustrations.</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Shape 2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a:t>Project Objectives</a:t>
            </a:r>
            <a:endParaRPr/>
          </a:p>
        </p:txBody>
      </p:sp>
      <p:sp>
        <p:nvSpPr>
          <p:cNvPr id="224" name="Shape 224"/>
          <p:cNvSpPr txBox="1">
            <a:spLocks noGrp="1"/>
          </p:cNvSpPr>
          <p:nvPr>
            <p:ph type="body" idx="1"/>
          </p:nvPr>
        </p:nvSpPr>
        <p:spPr>
          <a:xfrm>
            <a:off x="1297500" y="1307850"/>
            <a:ext cx="7038900" cy="3170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solidFill>
                  <a:schemeClr val="dk2"/>
                </a:solidFill>
              </a:rPr>
              <a:t>Our goal is providing an intelligent traffic controller system which is flexible to setup and maintain while being efficient with granting access based on demand, not arbitrary signal timers.</a:t>
            </a:r>
            <a:endParaRPr>
              <a:solidFill>
                <a:schemeClr val="dk2"/>
              </a:solidFill>
            </a:endParaRPr>
          </a:p>
          <a:p>
            <a:pPr marL="0" lvl="0" indent="0">
              <a:spcBef>
                <a:spcPts val="1600"/>
              </a:spcBef>
              <a:spcAft>
                <a:spcPts val="0"/>
              </a:spcAft>
              <a:buNone/>
            </a:pPr>
            <a:r>
              <a:rPr lang="en-GB">
                <a:solidFill>
                  <a:schemeClr val="dk2"/>
                </a:solidFill>
              </a:rPr>
              <a:t>Standard traffic video cameras are used to identify motorists and pedestrians and the logic system efficiently grants right-of-way with minimal waiting for red lights. Off-the-shelf components are used to increase system reliability and costs; this also permits easier integration of future components and features.</a:t>
            </a:r>
            <a:endParaRPr>
              <a:solidFill>
                <a:schemeClr val="dk2"/>
              </a:solidFill>
            </a:endParaRPr>
          </a:p>
          <a:p>
            <a:pPr marL="0" lvl="0" indent="0" rtl="0">
              <a:spcBef>
                <a:spcPts val="1600"/>
              </a:spcBef>
              <a:spcAft>
                <a:spcPts val="1600"/>
              </a:spcAft>
              <a:buNone/>
            </a:pPr>
            <a:r>
              <a:rPr lang="en-GB">
                <a:solidFill>
                  <a:schemeClr val="dk2"/>
                </a:solidFill>
              </a:rPr>
              <a:t>Project development components consist of standard products, computer languages, and open source development libraries. The emphasis on common components makes design, development, and maintenance/enhancements fast and easy. Open source components such as OpenCV and YOLO reduce development and maintenance costs while providing important functionality such as the integration of live traffic video streams and enhanced interfaces.</a:t>
            </a:r>
            <a:endParaRPr>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Shape 22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Technology Summary</a:t>
            </a:r>
            <a:endParaRPr/>
          </a:p>
        </p:txBody>
      </p:sp>
      <p:sp>
        <p:nvSpPr>
          <p:cNvPr id="230" name="Shape 230"/>
          <p:cNvSpPr txBox="1">
            <a:spLocks noGrp="1"/>
          </p:cNvSpPr>
          <p:nvPr>
            <p:ph type="body" idx="1"/>
          </p:nvPr>
        </p:nvSpPr>
        <p:spPr>
          <a:xfrm>
            <a:off x="1297500" y="1338950"/>
            <a:ext cx="3403200" cy="29112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GB" sz="2400"/>
              <a:t>Solution</a:t>
            </a:r>
            <a:endParaRPr sz="2400"/>
          </a:p>
        </p:txBody>
      </p:sp>
      <p:pic>
        <p:nvPicPr>
          <p:cNvPr id="231" name="Shape 231"/>
          <p:cNvPicPr preferRelativeResize="0"/>
          <p:nvPr/>
        </p:nvPicPr>
        <p:blipFill>
          <a:blip r:embed="rId3">
            <a:alphaModFix/>
          </a:blip>
          <a:stretch>
            <a:fillRect/>
          </a:stretch>
        </p:blipFill>
        <p:spPr>
          <a:xfrm>
            <a:off x="2804375" y="1761600"/>
            <a:ext cx="996201" cy="1227574"/>
          </a:xfrm>
          <a:prstGeom prst="rect">
            <a:avLst/>
          </a:prstGeom>
          <a:noFill/>
          <a:ln>
            <a:noFill/>
          </a:ln>
          <a:effectLst>
            <a:outerShdw blurRad="57150" dist="19050" dir="5400000" algn="bl" rotWithShape="0">
              <a:srgbClr val="CCCCCC">
                <a:alpha val="50000"/>
              </a:srgbClr>
            </a:outerShdw>
          </a:effectLst>
        </p:spPr>
      </p:pic>
      <p:pic>
        <p:nvPicPr>
          <p:cNvPr id="232" name="Shape 232"/>
          <p:cNvPicPr preferRelativeResize="0"/>
          <p:nvPr/>
        </p:nvPicPr>
        <p:blipFill>
          <a:blip r:embed="rId4">
            <a:alphaModFix/>
          </a:blip>
          <a:stretch>
            <a:fillRect/>
          </a:stretch>
        </p:blipFill>
        <p:spPr>
          <a:xfrm>
            <a:off x="424945" y="2027670"/>
            <a:ext cx="1720325" cy="914100"/>
          </a:xfrm>
          <a:prstGeom prst="rect">
            <a:avLst/>
          </a:prstGeom>
          <a:noFill/>
          <a:ln>
            <a:noFill/>
          </a:ln>
          <a:effectLst>
            <a:outerShdw blurRad="57150" dist="19050" dir="5400000" algn="bl" rotWithShape="0">
              <a:srgbClr val="CCCCCC">
                <a:alpha val="50000"/>
              </a:srgbClr>
            </a:outerShdw>
          </a:effectLst>
        </p:spPr>
      </p:pic>
      <p:pic>
        <p:nvPicPr>
          <p:cNvPr id="233" name="Shape 233"/>
          <p:cNvPicPr preferRelativeResize="0"/>
          <p:nvPr/>
        </p:nvPicPr>
        <p:blipFill>
          <a:blip r:embed="rId5">
            <a:alphaModFix/>
          </a:blip>
          <a:stretch>
            <a:fillRect/>
          </a:stretch>
        </p:blipFill>
        <p:spPr>
          <a:xfrm>
            <a:off x="392978" y="3702450"/>
            <a:ext cx="2053155" cy="914100"/>
          </a:xfrm>
          <a:prstGeom prst="rect">
            <a:avLst/>
          </a:prstGeom>
          <a:noFill/>
          <a:ln>
            <a:noFill/>
          </a:ln>
        </p:spPr>
      </p:pic>
      <p:sp>
        <p:nvSpPr>
          <p:cNvPr id="234" name="Shape 234"/>
          <p:cNvSpPr txBox="1">
            <a:spLocks noGrp="1"/>
          </p:cNvSpPr>
          <p:nvPr>
            <p:ph type="body" idx="2"/>
          </p:nvPr>
        </p:nvSpPr>
        <p:spPr>
          <a:xfrm>
            <a:off x="4933221" y="1338950"/>
            <a:ext cx="3403200" cy="29112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GB" sz="1800"/>
              <a:t>Project Development &amp; Management</a:t>
            </a:r>
            <a:endParaRPr sz="1800"/>
          </a:p>
        </p:txBody>
      </p:sp>
      <p:pic>
        <p:nvPicPr>
          <p:cNvPr id="235" name="Shape 235"/>
          <p:cNvPicPr preferRelativeResize="0"/>
          <p:nvPr/>
        </p:nvPicPr>
        <p:blipFill>
          <a:blip r:embed="rId6">
            <a:alphaModFix/>
          </a:blip>
          <a:stretch>
            <a:fillRect/>
          </a:stretch>
        </p:blipFill>
        <p:spPr>
          <a:xfrm>
            <a:off x="5239575" y="2079925"/>
            <a:ext cx="2751450" cy="646600"/>
          </a:xfrm>
          <a:prstGeom prst="rect">
            <a:avLst/>
          </a:prstGeom>
          <a:noFill/>
          <a:ln>
            <a:noFill/>
          </a:ln>
        </p:spPr>
      </p:pic>
      <p:pic>
        <p:nvPicPr>
          <p:cNvPr id="236" name="Shape 236"/>
          <p:cNvPicPr preferRelativeResize="0"/>
          <p:nvPr/>
        </p:nvPicPr>
        <p:blipFill>
          <a:blip r:embed="rId7">
            <a:alphaModFix/>
          </a:blip>
          <a:stretch>
            <a:fillRect/>
          </a:stretch>
        </p:blipFill>
        <p:spPr>
          <a:xfrm>
            <a:off x="5106215" y="3128075"/>
            <a:ext cx="2600023" cy="1300000"/>
          </a:xfrm>
          <a:prstGeom prst="rect">
            <a:avLst/>
          </a:prstGeom>
          <a:noFill/>
          <a:ln>
            <a:noFill/>
          </a:ln>
        </p:spPr>
      </p:pic>
      <p:pic>
        <p:nvPicPr>
          <p:cNvPr id="237" name="Shape 237"/>
          <p:cNvPicPr preferRelativeResize="0"/>
          <p:nvPr/>
        </p:nvPicPr>
        <p:blipFill>
          <a:blip r:embed="rId8">
            <a:alphaModFix/>
          </a:blip>
          <a:stretch>
            <a:fillRect/>
          </a:stretch>
        </p:blipFill>
        <p:spPr>
          <a:xfrm>
            <a:off x="5391000" y="4250150"/>
            <a:ext cx="2172733" cy="667776"/>
          </a:xfrm>
          <a:prstGeom prst="rect">
            <a:avLst/>
          </a:prstGeom>
          <a:noFill/>
          <a:ln>
            <a:noFill/>
          </a:ln>
        </p:spPr>
      </p:pic>
      <p:pic>
        <p:nvPicPr>
          <p:cNvPr id="238" name="Shape 238"/>
          <p:cNvPicPr preferRelativeResize="0"/>
          <p:nvPr/>
        </p:nvPicPr>
        <p:blipFill>
          <a:blip r:embed="rId9">
            <a:alphaModFix/>
          </a:blip>
          <a:stretch>
            <a:fillRect/>
          </a:stretch>
        </p:blipFill>
        <p:spPr>
          <a:xfrm>
            <a:off x="2829513" y="3218783"/>
            <a:ext cx="1720325" cy="1700567"/>
          </a:xfrm>
          <a:prstGeom prst="rect">
            <a:avLst/>
          </a:prstGeom>
          <a:noFill/>
          <a:ln>
            <a:noFill/>
          </a:ln>
        </p:spPr>
      </p:pic>
      <p:pic>
        <p:nvPicPr>
          <p:cNvPr id="239" name="Shape 239"/>
          <p:cNvPicPr preferRelativeResize="0"/>
          <p:nvPr/>
        </p:nvPicPr>
        <p:blipFill>
          <a:blip r:embed="rId10">
            <a:alphaModFix/>
          </a:blip>
          <a:stretch>
            <a:fillRect/>
          </a:stretch>
        </p:blipFill>
        <p:spPr>
          <a:xfrm>
            <a:off x="8166925" y="4042625"/>
            <a:ext cx="786375" cy="786375"/>
          </a:xfrm>
          <a:prstGeom prst="rect">
            <a:avLst/>
          </a:prstGeom>
          <a:noFill/>
          <a:ln>
            <a:noFill/>
          </a:ln>
        </p:spPr>
      </p:pic>
      <p:pic>
        <p:nvPicPr>
          <p:cNvPr id="240" name="Shape 240"/>
          <p:cNvPicPr preferRelativeResize="0"/>
          <p:nvPr/>
        </p:nvPicPr>
        <p:blipFill>
          <a:blip r:embed="rId11">
            <a:alphaModFix/>
          </a:blip>
          <a:stretch>
            <a:fillRect/>
          </a:stretch>
        </p:blipFill>
        <p:spPr>
          <a:xfrm>
            <a:off x="8103203" y="2895803"/>
            <a:ext cx="850100" cy="850150"/>
          </a:xfrm>
          <a:prstGeom prst="rect">
            <a:avLst/>
          </a:prstGeom>
          <a:noFill/>
          <a:ln>
            <a:noFill/>
          </a:ln>
        </p:spPr>
      </p:pic>
      <p:pic>
        <p:nvPicPr>
          <p:cNvPr id="241" name="Shape 241"/>
          <p:cNvPicPr preferRelativeResize="0"/>
          <p:nvPr/>
        </p:nvPicPr>
        <p:blipFill>
          <a:blip r:embed="rId12">
            <a:alphaModFix/>
          </a:blip>
          <a:stretch>
            <a:fillRect/>
          </a:stretch>
        </p:blipFill>
        <p:spPr>
          <a:xfrm>
            <a:off x="5188715" y="2703550"/>
            <a:ext cx="2853160" cy="799100"/>
          </a:xfrm>
          <a:prstGeom prst="rect">
            <a:avLst/>
          </a:prstGeom>
          <a:noFill/>
          <a:ln>
            <a:noFill/>
          </a:ln>
        </p:spPr>
      </p:pic>
      <p:pic>
        <p:nvPicPr>
          <p:cNvPr id="242" name="Shape 242"/>
          <p:cNvPicPr preferRelativeResize="0"/>
          <p:nvPr/>
        </p:nvPicPr>
        <p:blipFill>
          <a:blip r:embed="rId13">
            <a:alphaModFix/>
          </a:blip>
          <a:stretch>
            <a:fillRect/>
          </a:stretch>
        </p:blipFill>
        <p:spPr>
          <a:xfrm>
            <a:off x="1668200" y="2818175"/>
            <a:ext cx="1135200" cy="1135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Shape 247"/>
          <p:cNvSpPr txBox="1">
            <a:spLocks noGrp="1"/>
          </p:cNvSpPr>
          <p:nvPr>
            <p:ph type="title"/>
          </p:nvPr>
        </p:nvSpPr>
        <p:spPr>
          <a:xfrm>
            <a:off x="1297500" y="393750"/>
            <a:ext cx="4149900" cy="1493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a:t>Designed for motorists...</a:t>
            </a:r>
            <a:endParaRPr/>
          </a:p>
        </p:txBody>
      </p:sp>
      <p:sp>
        <p:nvSpPr>
          <p:cNvPr id="248" name="Shape 248"/>
          <p:cNvSpPr txBox="1">
            <a:spLocks noGrp="1"/>
          </p:cNvSpPr>
          <p:nvPr>
            <p:ph type="body" idx="1"/>
          </p:nvPr>
        </p:nvSpPr>
        <p:spPr>
          <a:xfrm>
            <a:off x="1297500" y="1340600"/>
            <a:ext cx="7140000" cy="30480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solidFill>
                  <a:srgbClr val="FFFFFF"/>
                </a:solidFill>
              </a:rPr>
              <a:t>The CALM system is designed with motorists and pedestrians in mind. Frustrations are mitigated because the system uses adaptive methods of quickly identifying vehicles and pedestrians and granting them right-of-way with minimal waiting for red lights.</a:t>
            </a:r>
            <a:endParaRPr>
              <a:solidFill>
                <a:srgbClr val="FFFFFF"/>
              </a:solidFill>
            </a:endParaRPr>
          </a:p>
          <a:p>
            <a:pPr marL="0" lvl="0" indent="0" rtl="0">
              <a:spcBef>
                <a:spcPts val="1600"/>
              </a:spcBef>
              <a:spcAft>
                <a:spcPts val="1600"/>
              </a:spcAft>
              <a:buNone/>
            </a:pPr>
            <a:r>
              <a:rPr lang="en-GB">
                <a:solidFill>
                  <a:srgbClr val="FFFFFF"/>
                </a:solidFill>
              </a:rPr>
              <a:t>Pedestrians will have green lights granted for exactly the amount of time needed to cross the intersection.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Shape 253"/>
          <p:cNvSpPr txBox="1">
            <a:spLocks noGrp="1"/>
          </p:cNvSpPr>
          <p:nvPr>
            <p:ph type="title"/>
          </p:nvPr>
        </p:nvSpPr>
        <p:spPr>
          <a:xfrm>
            <a:off x="1297500" y="393750"/>
            <a:ext cx="4251000" cy="946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...and Traffic Management</a:t>
            </a:r>
            <a:endParaRPr/>
          </a:p>
        </p:txBody>
      </p:sp>
      <p:sp>
        <p:nvSpPr>
          <p:cNvPr id="254" name="Shape 254"/>
          <p:cNvSpPr txBox="1">
            <a:spLocks noGrp="1"/>
          </p:cNvSpPr>
          <p:nvPr>
            <p:ph type="body" idx="1"/>
          </p:nvPr>
        </p:nvSpPr>
        <p:spPr>
          <a:xfrm>
            <a:off x="1297500" y="1309500"/>
            <a:ext cx="7160400" cy="30789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GB">
                <a:solidFill>
                  <a:srgbClr val="FFFFFF"/>
                </a:solidFill>
              </a:rPr>
              <a:t>The CALM system is also designed with traffic management engineers in mind. The system is simple to setup and configure, and maintenance is minimal. Operational metrics are recorded and always available. Standard, off-the-shelf components and open source libraries are used which reduce complexity, increase reliability, and reduce costs. Emergency vehicles are accurately identified and granted unrestricted access of intersections for exactly the amount of time needed, increasing reliability and availability.</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Understanding the problem</a:t>
            </a:r>
            <a:endParaRPr/>
          </a:p>
        </p:txBody>
      </p:sp>
      <p:sp>
        <p:nvSpPr>
          <p:cNvPr id="260" name="Shape 260"/>
          <p:cNvSpPr txBox="1"/>
          <p:nvPr/>
        </p:nvSpPr>
        <p:spPr>
          <a:xfrm>
            <a:off x="1458000" y="1235250"/>
            <a:ext cx="7038900" cy="3537000"/>
          </a:xfrm>
          <a:prstGeom prst="rect">
            <a:avLst/>
          </a:prstGeom>
          <a:noFill/>
          <a:ln>
            <a:noFill/>
          </a:ln>
        </p:spPr>
        <p:txBody>
          <a:bodyPr spcFirstLastPara="1" wrap="square" lIns="91425" tIns="91425" rIns="91425" bIns="91425" anchor="t" anchorCtr="0">
            <a:noAutofit/>
          </a:bodyPr>
          <a:lstStyle/>
          <a:p>
            <a:pPr marL="457200" lvl="0" indent="-317500" rtl="0">
              <a:lnSpc>
                <a:spcPct val="100000"/>
              </a:lnSpc>
              <a:spcBef>
                <a:spcPts val="0"/>
              </a:spcBef>
              <a:spcAft>
                <a:spcPts val="0"/>
              </a:spcAft>
              <a:buClr>
                <a:srgbClr val="FFFFFF"/>
              </a:buClr>
              <a:buSzPts val="1400"/>
              <a:buAutoNum type="arabicPeriod"/>
            </a:pPr>
            <a:r>
              <a:rPr lang="en-GB">
                <a:solidFill>
                  <a:srgbClr val="FFFFFF"/>
                </a:solidFill>
              </a:rPr>
              <a:t>Current systems are often inflexible.</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Congestion, especially at peak travel times, is difficult to manage.</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Driver frustration is high when they have to wait at red lights when there is no cross traffic present.</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Lights for pedestrians (especially mobility-impaired) rarely grants appropriate crossing times.</a:t>
            </a:r>
            <a:endParaRPr>
              <a:solidFill>
                <a:srgbClr val="FFFFFF"/>
              </a:solidFill>
            </a:endParaRPr>
          </a:p>
          <a:p>
            <a:pPr marL="457200" lvl="0" indent="-317500" rtl="0">
              <a:lnSpc>
                <a:spcPct val="100000"/>
              </a:lnSpc>
              <a:spcBef>
                <a:spcPts val="1000"/>
              </a:spcBef>
              <a:spcAft>
                <a:spcPts val="1000"/>
              </a:spcAft>
              <a:buClr>
                <a:srgbClr val="FFFFFF"/>
              </a:buClr>
              <a:buSzPts val="1400"/>
              <a:buAutoNum type="arabicPeriod"/>
            </a:pPr>
            <a:r>
              <a:rPr lang="en-GB">
                <a:solidFill>
                  <a:srgbClr val="FFFFFF"/>
                </a:solidFill>
              </a:rPr>
              <a:t>Support for emergency vehicles is often lacking and untrustworthy.</a:t>
            </a:r>
            <a:endParaRPr>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Shape 26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a:t>Providing the solution</a:t>
            </a:r>
            <a:endParaRPr/>
          </a:p>
        </p:txBody>
      </p:sp>
      <p:sp>
        <p:nvSpPr>
          <p:cNvPr id="266" name="Shape 266"/>
          <p:cNvSpPr txBox="1"/>
          <p:nvPr/>
        </p:nvSpPr>
        <p:spPr>
          <a:xfrm>
            <a:off x="1458000" y="1235250"/>
            <a:ext cx="7038900" cy="3537000"/>
          </a:xfrm>
          <a:prstGeom prst="rect">
            <a:avLst/>
          </a:prstGeom>
          <a:noFill/>
          <a:ln>
            <a:noFill/>
          </a:ln>
        </p:spPr>
        <p:txBody>
          <a:bodyPr spcFirstLastPara="1" wrap="square" lIns="91425" tIns="91425" rIns="91425" bIns="91425" anchor="t" anchorCtr="0">
            <a:noAutofit/>
          </a:bodyPr>
          <a:lstStyle/>
          <a:p>
            <a:pPr marL="457200" lvl="0" indent="-317500" rtl="0">
              <a:lnSpc>
                <a:spcPct val="100000"/>
              </a:lnSpc>
              <a:spcBef>
                <a:spcPts val="0"/>
              </a:spcBef>
              <a:spcAft>
                <a:spcPts val="0"/>
              </a:spcAft>
              <a:buClr>
                <a:srgbClr val="FFFFFF"/>
              </a:buClr>
              <a:buSzPts val="1400"/>
              <a:buAutoNum type="arabicPeriod"/>
            </a:pPr>
            <a:r>
              <a:rPr lang="en-GB">
                <a:solidFill>
                  <a:srgbClr val="FFFFFF"/>
                </a:solidFill>
              </a:rPr>
              <a:t>CALM is highly customizable and flexibility is enhanced with timely upgrades.</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Real-time vehicle and pedestrian identification provides timely on-demand control of traffic lights, minimizing wait times at red lights.</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Pedestrians are identified and granted exactly the amount of time needed to cross intersections no matter their travel speed.</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Emergency vehicles are automatically identified and granted full access to intersections for</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chemeClr val="lt1"/>
                </a:solidFill>
              </a:rPr>
              <a:t>More green lights means less frustrations and more even traffic flow.</a:t>
            </a:r>
            <a:r>
              <a:rPr lang="en-GB">
                <a:solidFill>
                  <a:srgbClr val="FFFFFF"/>
                </a:solidFill>
              </a:rPr>
              <a:t> exactly the amount of time they need, increasing reliability.</a:t>
            </a:r>
            <a:endParaRPr>
              <a:solidFill>
                <a:srgbClr val="FFFFFF"/>
              </a:solidFill>
            </a:endParaRPr>
          </a:p>
          <a:p>
            <a:pPr marL="0" lvl="0" indent="0" rtl="0">
              <a:lnSpc>
                <a:spcPct val="100000"/>
              </a:lnSpc>
              <a:spcBef>
                <a:spcPts val="1000"/>
              </a:spcBef>
              <a:spcAft>
                <a:spcPts val="1000"/>
              </a:spcAft>
              <a:buNone/>
            </a:pPr>
            <a:endParaRPr>
              <a:solidFill>
                <a:srgbClr val="FFFFFF"/>
              </a:solidFill>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TotalTime>
  <Words>799</Words>
  <Application>Microsoft Office PowerPoint</Application>
  <PresentationFormat>On-screen Show (16:9)</PresentationFormat>
  <Paragraphs>61</Paragraphs>
  <Slides>14</Slides>
  <Notes>13</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14</vt:i4>
      </vt:variant>
    </vt:vector>
  </HeadingPairs>
  <TitlesOfParts>
    <vt:vector size="18" baseType="lpstr">
      <vt:lpstr>Average</vt:lpstr>
      <vt:lpstr>Montserrat</vt:lpstr>
      <vt:lpstr>Lato</vt:lpstr>
      <vt:lpstr>Focus</vt:lpstr>
      <vt:lpstr>CALM: A Smart Traffic Controller</vt:lpstr>
      <vt:lpstr>Contents</vt:lpstr>
      <vt:lpstr>Overview</vt:lpstr>
      <vt:lpstr>Project Objectives</vt:lpstr>
      <vt:lpstr>Technology Summary</vt:lpstr>
      <vt:lpstr>Designed for motorists...</vt:lpstr>
      <vt:lpstr>...and Traffic Management</vt:lpstr>
      <vt:lpstr>Understanding the problem</vt:lpstr>
      <vt:lpstr>Providing the solution</vt:lpstr>
      <vt:lpstr>Primary Features</vt:lpstr>
      <vt:lpstr>Product Demo</vt:lpstr>
      <vt:lpstr>PowerPoint Presentation</vt:lpstr>
      <vt:lpstr>Future Enhancements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CALM: A Smart Traffic Controller</dc:title>
  <cp:lastModifiedBy>Mike Schwoegl</cp:lastModifiedBy>
  <cp:revision>2</cp:revision>
  <dcterms:modified xsi:type="dcterms:W3CDTF">2018-04-27T17:39:25Z</dcterms:modified>
</cp:coreProperties>
</file>